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oboto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Light-bold.fntdata"/><Relationship Id="rId27" Type="http://schemas.openxmlformats.org/officeDocument/2006/relationships/font" Target="fonts/Robo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b.research.google.com/drive/1BGssKrIZxqimz-GD5u_jFCwDJ8dzIHiV?usp=sharing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23545d802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23545d80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2"/>
              </a:rPr>
              <a:t>https://colab.research.google.com/drive/1BGssKrIZxqimz-GD5u_jFCwDJ8dzIHiV?usp=sharing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Text processing: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Create categorical labels for languages with Label encoder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remove symbols from 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convert words into </a:t>
            </a:r>
            <a:r>
              <a:rPr lang="fr-FR"/>
              <a:t>numerical</a:t>
            </a:r>
            <a:r>
              <a:rPr lang="fr-FR"/>
              <a:t> values with CountVectorizer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Model: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We create a </a:t>
            </a:r>
            <a:r>
              <a:rPr lang="fr-FR"/>
              <a:t>training</a:t>
            </a:r>
            <a:r>
              <a:rPr lang="fr-FR"/>
              <a:t> set for the model with test train split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We created our model using Naive Bayes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Evaluate the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Graphically represent with a confusion matrix / heat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Try it out!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023545d802_0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23545d802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023545d80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023545d802_0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23545d802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023545d80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023545d802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Assembly language = I had trouble loading the dataset to begin with because of the way excel translates non-Latin characters into symbols. We had to search for solutions to circumvent this. </a:t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23545d802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023545d80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 this class we have learned </a:t>
            </a:r>
            <a:r>
              <a:rPr lang="fr-FR"/>
              <a:t>how</a:t>
            </a:r>
            <a:r>
              <a:rPr lang="fr-FR"/>
              <a:t> to approach text language and the problems we may encounter (variability, ambiguity, and </a:t>
            </a:r>
            <a:r>
              <a:rPr b="1" lang="fr-FR"/>
              <a:t>sparsity</a:t>
            </a:r>
            <a:r>
              <a:rPr lang="fr-FR"/>
              <a:t>). It has been </a:t>
            </a:r>
            <a:r>
              <a:rPr lang="fr-FR"/>
              <a:t>enlightening</a:t>
            </a:r>
            <a:r>
              <a:rPr lang="fr-FR"/>
              <a:t> to see how pervasive NLP is in our modern technologies and the </a:t>
            </a:r>
            <a:r>
              <a:rPr lang="fr-FR"/>
              <a:t>myriad</a:t>
            </a:r>
            <a:r>
              <a:rPr lang="fr-FR"/>
              <a:t> of research issues that still need to be addressed. This task was fun to complete and puts context to the translation tools that I personally use daily. </a:t>
            </a:r>
            <a:endParaRPr/>
          </a:p>
        </p:txBody>
      </p:sp>
      <p:sp>
        <p:nvSpPr>
          <p:cNvPr id="280" name="Google Shape;280;g2023545d802_0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23545d80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023545d802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Have you ever been using your phone to translate </a:t>
            </a:r>
            <a:r>
              <a:rPr lang="fr-FR"/>
              <a:t>something, maybe from French to your native language, or something your friend has said, and your smartphone says for example: “Hey…you don’t have DANISH downloaded on your phone…you have to download that first if you want to translate DANISH” and you’re like NOOOO iphone, i don’t even KNOW any Danish people! … Well this is an issue of Language detection. (explain the slide). We can’t begin to translate without first recognizing the initial language!</a:t>
            </a:r>
            <a:endParaRPr/>
          </a:p>
        </p:txBody>
      </p:sp>
      <p:sp>
        <p:nvSpPr>
          <p:cNvPr id="131" name="Google Shape;13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23545d802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023545d80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023545d802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23545d802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023545d80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023545d802_0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23545d802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023545d80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023545d802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23545d80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Naive Bayes is an algorithm best used for classification problems in supervised learning, so we will use it here. </a:t>
            </a:r>
            <a:endParaRPr/>
          </a:p>
        </p:txBody>
      </p:sp>
      <p:sp>
        <p:nvSpPr>
          <p:cNvPr id="181" name="Google Shape;181;g2023545d802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23545d802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023545d80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023545d802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Relationship Id="rId4" Type="http://schemas.openxmlformats.org/officeDocument/2006/relationships/hyperlink" Target="https://colab.research.google.com/drive/1BGssKrIZxqimz-GD5u_jFCwDJ8dzIHiV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1" y="0"/>
            <a:ext cx="9145061" cy="609532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0" y="4509120"/>
            <a:ext cx="9144000" cy="2349000"/>
          </a:xfrm>
          <a:prstGeom prst="rect">
            <a:avLst/>
          </a:prstGeom>
          <a:solidFill>
            <a:srgbClr val="82B4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>
            <p:ph type="ctrTitle"/>
          </p:nvPr>
        </p:nvSpPr>
        <p:spPr>
          <a:xfrm>
            <a:off x="677417" y="4746375"/>
            <a:ext cx="5723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Language Detection with Machine Learning</a:t>
            </a:r>
            <a:endParaRPr sz="3400"/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710617" y="6114533"/>
            <a:ext cx="2952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Romaric Sallustre + Sochi Aneke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737194" y="6330557"/>
            <a:ext cx="208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31Jan2023</a:t>
            </a:r>
            <a:endParaRPr/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>
            <a:off x="-114300" y="-171450"/>
            <a:ext cx="9272700" cy="704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-257175"/>
            <a:ext cx="7372350" cy="73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838050" y="495300"/>
            <a:ext cx="88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/>
          <p:nvPr/>
        </p:nvSpPr>
        <p:spPr>
          <a:xfrm>
            <a:off x="0" y="-27384"/>
            <a:ext cx="9144000" cy="6885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-1971600"/>
            <a:ext cx="8401955" cy="1012543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>
            <p:ph type="ctrTitle"/>
          </p:nvPr>
        </p:nvSpPr>
        <p:spPr>
          <a:xfrm>
            <a:off x="2195725" y="2996950"/>
            <a:ext cx="4076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lang="fr-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Test</a:t>
            </a:r>
            <a:endParaRPr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107504" y="963929"/>
            <a:ext cx="22323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9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42" y="5612588"/>
            <a:ext cx="1321558" cy="12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/>
          <p:nvPr/>
        </p:nvSpPr>
        <p:spPr>
          <a:xfrm>
            <a:off x="7729500" y="5685250"/>
            <a:ext cx="1414500" cy="1100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475" y="764700"/>
            <a:ext cx="6816794" cy="511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/>
          <p:nvPr/>
        </p:nvSpPr>
        <p:spPr>
          <a:xfrm>
            <a:off x="0" y="764704"/>
            <a:ext cx="4572000" cy="5112600"/>
          </a:xfrm>
          <a:prstGeom prst="rect">
            <a:avLst/>
          </a:prstGeom>
          <a:solidFill>
            <a:srgbClr val="B1D0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170184" y="97475"/>
            <a:ext cx="381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A1C854"/>
                </a:solidFill>
                <a:latin typeface="Roboto"/>
                <a:ea typeface="Roboto"/>
                <a:cs typeface="Roboto"/>
                <a:sym typeface="Roboto"/>
              </a:rPr>
              <a:t>The Test</a:t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 rot="2606213">
            <a:off x="4355976" y="3040954"/>
            <a:ext cx="432048" cy="432048"/>
          </a:xfrm>
          <a:prstGeom prst="flowChartProcess">
            <a:avLst/>
          </a:prstGeom>
          <a:solidFill>
            <a:srgbClr val="B1D0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626450" y="6453325"/>
            <a:ext cx="3181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796F65"/>
                </a:solidFill>
                <a:latin typeface="Roboto"/>
                <a:ea typeface="Roboto"/>
                <a:cs typeface="Roboto"/>
                <a:sym typeface="Roboto"/>
              </a:rPr>
              <a:t>Language Detection with Machine Learning</a:t>
            </a:r>
            <a:endParaRPr sz="1000">
              <a:solidFill>
                <a:srgbClr val="796F6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96F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649355" y="2305904"/>
            <a:ext cx="32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well does our tool work? 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619400" y="128225"/>
            <a:ext cx="5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🌈</a:t>
            </a:r>
            <a:endParaRPr sz="1800"/>
          </a:p>
        </p:txBody>
      </p:sp>
      <p:sp>
        <p:nvSpPr>
          <p:cNvPr id="241" name="Google Shape;241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/>
          <p:nvPr/>
        </p:nvSpPr>
        <p:spPr>
          <a:xfrm>
            <a:off x="0" y="-27384"/>
            <a:ext cx="9144000" cy="6885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-1971600"/>
            <a:ext cx="8401955" cy="1012543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/>
          <p:nvPr>
            <p:ph type="ctrTitle"/>
          </p:nvPr>
        </p:nvSpPr>
        <p:spPr>
          <a:xfrm>
            <a:off x="2195725" y="2996950"/>
            <a:ext cx="4076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lang="fr-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Limitations</a:t>
            </a:r>
            <a:endParaRPr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107504" y="963929"/>
            <a:ext cx="22323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9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42" y="5612588"/>
            <a:ext cx="1321558" cy="12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/>
          <p:nvPr/>
        </p:nvSpPr>
        <p:spPr>
          <a:xfrm>
            <a:off x="7729500" y="5685250"/>
            <a:ext cx="1414500" cy="1100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200" y="46350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/>
          <p:nvPr/>
        </p:nvSpPr>
        <p:spPr>
          <a:xfrm>
            <a:off x="0" y="764700"/>
            <a:ext cx="3989100" cy="5112600"/>
          </a:xfrm>
          <a:prstGeom prst="rect">
            <a:avLst/>
          </a:prstGeom>
          <a:solidFill>
            <a:srgbClr val="00A2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170205" y="97475"/>
            <a:ext cx="398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A1C854"/>
                </a:solidFill>
                <a:latin typeface="Roboto"/>
                <a:ea typeface="Roboto"/>
                <a:cs typeface="Roboto"/>
                <a:sym typeface="Roboto"/>
              </a:rPr>
              <a:t>The Limitations</a:t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626453" y="6453325"/>
            <a:ext cx="291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796F65"/>
                </a:solidFill>
                <a:latin typeface="Roboto"/>
                <a:ea typeface="Roboto"/>
                <a:cs typeface="Roboto"/>
                <a:sym typeface="Roboto"/>
              </a:rPr>
              <a:t>Language Detection with Machine Learning</a:t>
            </a:r>
            <a:endParaRPr sz="1000">
              <a:solidFill>
                <a:srgbClr val="796F6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96F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499005" y="1866654"/>
            <a:ext cx="32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Limited Corpuses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525452" y="2298700"/>
            <a:ext cx="318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Less data for </a:t>
            </a:r>
            <a:r>
              <a:rPr b="1" lang="fr-FR" sz="150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nominally spoken languages</a:t>
            </a:r>
            <a:endParaRPr b="1" sz="1500">
              <a:solidFill>
                <a:srgbClr val="92D050"/>
              </a:solidFill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525455" y="3626204"/>
            <a:ext cx="32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Ideal Dataset Size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551900" y="4058250"/>
            <a:ext cx="315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rgbClr val="A1C854"/>
                </a:solidFill>
                <a:latin typeface="Roboto"/>
                <a:ea typeface="Roboto"/>
                <a:cs typeface="Roboto"/>
                <a:sym typeface="Roboto"/>
              </a:rPr>
              <a:t>Errors</a:t>
            </a:r>
            <a:r>
              <a:rPr lang="fr-F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fr-FR" sz="1500">
                <a:solidFill>
                  <a:srgbClr val="A1C854"/>
                </a:solidFill>
                <a:latin typeface="Roboto"/>
                <a:ea typeface="Roboto"/>
                <a:cs typeface="Roboto"/>
                <a:sym typeface="Roboto"/>
              </a:rPr>
              <a:t>crashes</a:t>
            </a:r>
            <a:r>
              <a:rPr lang="fr-F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/>
          </a:p>
        </p:txBody>
      </p:sp>
      <p:sp>
        <p:nvSpPr>
          <p:cNvPr id="266" name="Google Shape;266;p26"/>
          <p:cNvSpPr/>
          <p:nvPr/>
        </p:nvSpPr>
        <p:spPr>
          <a:xfrm rot="2606213">
            <a:off x="3705045" y="3104963"/>
            <a:ext cx="432048" cy="432048"/>
          </a:xfrm>
          <a:prstGeom prst="flowChartProcess">
            <a:avLst/>
          </a:prstGeom>
          <a:solidFill>
            <a:srgbClr val="00A2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7"/>
          <p:cNvPicPr preferRelativeResize="0"/>
          <p:nvPr/>
        </p:nvPicPr>
        <p:blipFill rotWithShape="1">
          <a:blip r:embed="rId3">
            <a:alphaModFix/>
          </a:blip>
          <a:srcRect b="0" l="-776" r="13576" t="9"/>
          <a:stretch/>
        </p:blipFill>
        <p:spPr>
          <a:xfrm>
            <a:off x="-263236" y="-221673"/>
            <a:ext cx="9407235" cy="719051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>
            <p:ph type="ctrTitle"/>
          </p:nvPr>
        </p:nvSpPr>
        <p:spPr>
          <a:xfrm>
            <a:off x="2195736" y="2996952"/>
            <a:ext cx="3600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lang="fr-FR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107504" y="963929"/>
            <a:ext cx="22323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9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8"/>
          <p:cNvPicPr preferRelativeResize="0"/>
          <p:nvPr/>
        </p:nvPicPr>
        <p:blipFill rotWithShape="1">
          <a:blip r:embed="rId3">
            <a:alphaModFix amt="35000"/>
          </a:blip>
          <a:srcRect b="0" l="-776" r="13576" t="9"/>
          <a:stretch/>
        </p:blipFill>
        <p:spPr>
          <a:xfrm>
            <a:off x="-263236" y="-221673"/>
            <a:ext cx="9407235" cy="719051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/>
        </p:nvSpPr>
        <p:spPr>
          <a:xfrm>
            <a:off x="107504" y="963929"/>
            <a:ext cx="22323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685800" y="2017825"/>
            <a:ext cx="4743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200">
                <a:latin typeface="Calibri"/>
                <a:ea typeface="Calibri"/>
                <a:cs typeface="Calibri"/>
                <a:sym typeface="Calibri"/>
              </a:rPr>
              <a:t>Lessons from NLP</a:t>
            </a:r>
            <a:endParaRPr b="1" sz="7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170184" y="97475"/>
            <a:ext cx="381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00A26D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>
              <a:solidFill>
                <a:srgbClr val="00A26D"/>
              </a:solidFill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626453" y="6453325"/>
            <a:ext cx="291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Language Detection with Machine Learning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/>
          <p:nvPr/>
        </p:nvSpPr>
        <p:spPr>
          <a:xfrm>
            <a:off x="0" y="3429002"/>
            <a:ext cx="9144000" cy="3429000"/>
          </a:xfrm>
          <a:prstGeom prst="rect">
            <a:avLst/>
          </a:prstGeom>
          <a:solidFill>
            <a:srgbClr val="82B4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mmunity Verified icon"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>
            <p:ph type="ctrTitle"/>
          </p:nvPr>
        </p:nvSpPr>
        <p:spPr>
          <a:xfrm>
            <a:off x="4521750" y="752850"/>
            <a:ext cx="2575800" cy="53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!</a:t>
            </a: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با تشکر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Grazie!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நன்றி!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¡Gracias!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ありがとう!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!תודה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Mulțumiri!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!شکریہ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9"/>
          <p:cNvSpPr txBox="1"/>
          <p:nvPr>
            <p:ph type="ctrTitle"/>
          </p:nvPr>
        </p:nvSpPr>
        <p:spPr>
          <a:xfrm>
            <a:off x="2198850" y="774450"/>
            <a:ext cx="2322900" cy="53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Thanks!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!</a:t>
            </a: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ش</a:t>
            </a: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كرًا لك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Merci!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Daalụ! 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谢谢!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धन्यवाद!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Danke!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fr-FR" sz="3200">
                <a:latin typeface="Roboto"/>
                <a:ea typeface="Roboto"/>
                <a:cs typeface="Roboto"/>
                <a:sym typeface="Roboto"/>
              </a:rPr>
              <a:t>Спасибо!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0" y="-27384"/>
            <a:ext cx="9144000" cy="6885300"/>
          </a:xfrm>
          <a:prstGeom prst="rect">
            <a:avLst/>
          </a:prstGeom>
          <a:solidFill>
            <a:srgbClr val="82B4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>
            <p:ph type="ctrTitle"/>
          </p:nvPr>
        </p:nvSpPr>
        <p:spPr>
          <a:xfrm>
            <a:off x="2942977" y="989001"/>
            <a:ext cx="720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"/>
              <a:buNone/>
            </a:pPr>
            <a:r>
              <a:rPr lang="fr-FR" sz="8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2968307" y="2041826"/>
            <a:ext cx="6228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2996729" y="3464567"/>
            <a:ext cx="1188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968307" y="4788750"/>
            <a:ext cx="7200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591049" y="1142309"/>
            <a:ext cx="196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is language detection?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688387" y="2441935"/>
            <a:ext cx="196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can we use ML for this?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3688387" y="3864676"/>
            <a:ext cx="196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Task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3688387" y="5290317"/>
            <a:ext cx="196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Code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5967313" y="1007875"/>
            <a:ext cx="720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"/>
              <a:buNone/>
            </a:pPr>
            <a:r>
              <a:rPr lang="fr-FR" sz="8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5967313" y="2307501"/>
            <a:ext cx="720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"/>
              <a:buNone/>
            </a:pPr>
            <a:r>
              <a:rPr lang="fr-FR" sz="8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5967313" y="3730242"/>
            <a:ext cx="720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boto"/>
              <a:buNone/>
            </a:pPr>
            <a:r>
              <a:rPr lang="fr-FR" sz="8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669021" y="1142308"/>
            <a:ext cx="196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Test 🌈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6669021" y="2441934"/>
            <a:ext cx="196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Limitations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687393" y="3864675"/>
            <a:ext cx="196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6715" y="227600"/>
            <a:ext cx="8401955" cy="10125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>
            <p:ph idx="1" type="subTitle"/>
          </p:nvPr>
        </p:nvSpPr>
        <p:spPr>
          <a:xfrm rot="-5400000">
            <a:off x="-1266387" y="2617591"/>
            <a:ext cx="5766900" cy="16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</a:pPr>
            <a:r>
              <a:rPr lang="fr-FR" sz="8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  <a:endParaRPr/>
          </a:p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0" y="-27384"/>
            <a:ext cx="9144000" cy="6885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-1971600"/>
            <a:ext cx="8401955" cy="101254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>
            <p:ph type="ctrTitle"/>
          </p:nvPr>
        </p:nvSpPr>
        <p:spPr>
          <a:xfrm>
            <a:off x="2195736" y="2996952"/>
            <a:ext cx="3600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lang="fr-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Language Detection</a:t>
            </a:r>
            <a:endParaRPr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107504" y="963929"/>
            <a:ext cx="22323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9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42" y="5612588"/>
            <a:ext cx="1321558" cy="12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>
            <a:off x="7729500" y="5685250"/>
            <a:ext cx="1414500" cy="1100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-1" y="0"/>
            <a:ext cx="9144000" cy="7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4572000" y="1034304"/>
            <a:ext cx="4572000" cy="5112600"/>
          </a:xfrm>
          <a:prstGeom prst="rect">
            <a:avLst/>
          </a:prstGeom>
          <a:solidFill>
            <a:srgbClr val="6FBC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0" y="1034304"/>
            <a:ext cx="4572000" cy="5112600"/>
          </a:xfrm>
          <a:prstGeom prst="rect">
            <a:avLst/>
          </a:prstGeom>
          <a:solidFill>
            <a:srgbClr val="B1D0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5090914" y="2759503"/>
            <a:ext cx="32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fr-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 ability for a machine to take </a:t>
            </a:r>
            <a:r>
              <a:rPr b="1" lang="fr-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 input</a:t>
            </a:r>
            <a:r>
              <a:rPr lang="fr-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fr-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determine</a:t>
            </a:r>
            <a:r>
              <a:rPr lang="fr-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which </a:t>
            </a:r>
            <a:r>
              <a:rPr b="1" lang="fr-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language</a:t>
            </a:r>
            <a:r>
              <a:rPr lang="fr-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text is written.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can be applied to </a:t>
            </a:r>
            <a:r>
              <a:rPr b="1" lang="fr-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translation</a:t>
            </a:r>
            <a:r>
              <a:rPr lang="fr-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tracking and </a:t>
            </a:r>
            <a:r>
              <a:rPr b="1" lang="fr-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identifying</a:t>
            </a:r>
            <a:r>
              <a:rPr lang="fr-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fr-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multilingual</a:t>
            </a:r>
            <a:r>
              <a:rPr lang="fr-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documents.</a:t>
            </a:r>
            <a:r>
              <a:rPr lang="fr-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170199" y="241500"/>
            <a:ext cx="570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A1C854"/>
                </a:solidFill>
                <a:latin typeface="Roboto"/>
                <a:ea typeface="Roboto"/>
                <a:cs typeface="Roboto"/>
                <a:sym typeface="Roboto"/>
              </a:rPr>
              <a:t>What is Language Detection?</a:t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626451" y="6453325"/>
            <a:ext cx="2473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796F65"/>
                </a:solidFill>
                <a:latin typeface="Calibri"/>
                <a:ea typeface="Calibri"/>
                <a:cs typeface="Calibri"/>
                <a:sym typeface="Calibri"/>
              </a:rPr>
              <a:t>Language Detection with Machine Learning</a:t>
            </a:r>
            <a:endParaRPr sz="1000">
              <a:solidFill>
                <a:srgbClr val="796F6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96F6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790676" y="2531800"/>
            <a:ext cx="33813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b="1" lang="fr-F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Language Detection</a:t>
            </a:r>
            <a:r>
              <a:rPr lang="fr-F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4800"/>
          </a:p>
        </p:txBody>
      </p:sp>
      <p:sp>
        <p:nvSpPr>
          <p:cNvPr id="140" name="Google Shape;140;p16"/>
          <p:cNvSpPr/>
          <p:nvPr/>
        </p:nvSpPr>
        <p:spPr>
          <a:xfrm rot="2606213">
            <a:off x="4355976" y="3040954"/>
            <a:ext cx="432048" cy="432048"/>
          </a:xfrm>
          <a:prstGeom prst="flowChartProcess">
            <a:avLst/>
          </a:prstGeom>
          <a:solidFill>
            <a:srgbClr val="B1D0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>
            <a:off x="0" y="-27384"/>
            <a:ext cx="9144000" cy="6885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-1971600"/>
            <a:ext cx="8401955" cy="101254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>
            <p:ph type="ctrTitle"/>
          </p:nvPr>
        </p:nvSpPr>
        <p:spPr>
          <a:xfrm>
            <a:off x="2195725" y="2996950"/>
            <a:ext cx="4076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lang="fr-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Machine Learning in Language</a:t>
            </a:r>
            <a:r>
              <a:rPr lang="fr-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Detection</a:t>
            </a:r>
            <a:endParaRPr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107504" y="963929"/>
            <a:ext cx="22323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9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42" y="5612588"/>
            <a:ext cx="1321558" cy="12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/>
          <p:nvPr/>
        </p:nvSpPr>
        <p:spPr>
          <a:xfrm>
            <a:off x="7729500" y="5685250"/>
            <a:ext cx="1414500" cy="1100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>
            <a:off x="4487625" y="1030550"/>
            <a:ext cx="4656300" cy="51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626451" y="6453325"/>
            <a:ext cx="2473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796F65"/>
                </a:solidFill>
                <a:latin typeface="Calibri"/>
                <a:ea typeface="Calibri"/>
                <a:cs typeface="Calibri"/>
                <a:sym typeface="Calibri"/>
              </a:rPr>
              <a:t>Language Detection with Machine Learning</a:t>
            </a:r>
            <a:endParaRPr sz="1000">
              <a:solidFill>
                <a:srgbClr val="796F6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96F6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0" y="1030550"/>
            <a:ext cx="4514700" cy="5165700"/>
          </a:xfrm>
          <a:prstGeom prst="rect">
            <a:avLst/>
          </a:prstGeom>
          <a:solidFill>
            <a:srgbClr val="CCE0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643350" y="2536650"/>
            <a:ext cx="3228000" cy="1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 sz="4700"/>
          </a:p>
        </p:txBody>
      </p:sp>
      <p:sp>
        <p:nvSpPr>
          <p:cNvPr id="163" name="Google Shape;163;p18"/>
          <p:cNvSpPr/>
          <p:nvPr/>
        </p:nvSpPr>
        <p:spPr>
          <a:xfrm>
            <a:off x="170173" y="250275"/>
            <a:ext cx="733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A1C854"/>
                </a:solidFill>
                <a:latin typeface="Roboto"/>
                <a:ea typeface="Roboto"/>
                <a:cs typeface="Roboto"/>
                <a:sym typeface="Roboto"/>
              </a:rPr>
              <a:t>Machine Learning in Language Detection</a:t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5251875" y="2831138"/>
            <a:ext cx="31278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Give</a:t>
            </a:r>
            <a:r>
              <a:rPr lang="fr-FR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fr-FR" sz="2200">
                <a:solidFill>
                  <a:srgbClr val="00A26D"/>
                </a:solidFill>
                <a:latin typeface="Roboto"/>
                <a:ea typeface="Roboto"/>
                <a:cs typeface="Roboto"/>
                <a:sym typeface="Roboto"/>
              </a:rPr>
              <a:t>labeled</a:t>
            </a:r>
            <a:r>
              <a:rPr lang="fr-FR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data, </a:t>
            </a:r>
            <a:r>
              <a:rPr b="1" lang="fr-FR" sz="2200">
                <a:solidFill>
                  <a:srgbClr val="00A26D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r>
              <a:rPr lang="fr-FR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model to make </a:t>
            </a:r>
            <a:r>
              <a:rPr b="1" lang="fr-FR" sz="2200">
                <a:solidFill>
                  <a:srgbClr val="00A26D"/>
                </a:solidFill>
                <a:latin typeface="Roboto"/>
                <a:ea typeface="Roboto"/>
                <a:cs typeface="Roboto"/>
                <a:sym typeface="Roboto"/>
              </a:rPr>
              <a:t>predictions</a:t>
            </a:r>
            <a:r>
              <a:rPr lang="fr-FR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fr-FR" sz="2200">
                <a:solidFill>
                  <a:srgbClr val="00A26D"/>
                </a:solidFill>
                <a:latin typeface="Roboto"/>
                <a:ea typeface="Roboto"/>
                <a:cs typeface="Roboto"/>
                <a:sym typeface="Roboto"/>
              </a:rPr>
              <a:t>validate</a:t>
            </a:r>
            <a:r>
              <a:rPr lang="fr-FR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fr-FR" sz="2200">
                <a:solidFill>
                  <a:srgbClr val="00A26D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lang="fr-FR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65" name="Google Shape;165;p18"/>
          <p:cNvSpPr/>
          <p:nvPr/>
        </p:nvSpPr>
        <p:spPr>
          <a:xfrm rot="2606213">
            <a:off x="4279776" y="3397379"/>
            <a:ext cx="432048" cy="432048"/>
          </a:xfrm>
          <a:prstGeom prst="flowChartProcess">
            <a:avLst/>
          </a:prstGeom>
          <a:solidFill>
            <a:srgbClr val="CCE0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/>
          <p:nvPr/>
        </p:nvSpPr>
        <p:spPr>
          <a:xfrm>
            <a:off x="0" y="-27384"/>
            <a:ext cx="9144000" cy="6885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-1971600"/>
            <a:ext cx="8401955" cy="1012543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>
            <p:ph type="ctrTitle"/>
          </p:nvPr>
        </p:nvSpPr>
        <p:spPr>
          <a:xfrm>
            <a:off x="2195725" y="2996950"/>
            <a:ext cx="4076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lang="fr-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Task</a:t>
            </a:r>
            <a:endParaRPr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07504" y="963929"/>
            <a:ext cx="22323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9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42" y="5612588"/>
            <a:ext cx="1321558" cy="12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7729500" y="5685250"/>
            <a:ext cx="1414500" cy="1100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6119664" y="1203767"/>
            <a:ext cx="3027600" cy="5117700"/>
          </a:xfrm>
          <a:prstGeom prst="rect">
            <a:avLst/>
          </a:prstGeom>
          <a:solidFill>
            <a:srgbClr val="B1D0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3059832" y="1203767"/>
            <a:ext cx="3059700" cy="5112600"/>
          </a:xfrm>
          <a:prstGeom prst="rect">
            <a:avLst/>
          </a:prstGeom>
          <a:solidFill>
            <a:srgbClr val="CCE0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0" y="1203767"/>
            <a:ext cx="3059700" cy="5112600"/>
          </a:xfrm>
          <a:prstGeom prst="rect">
            <a:avLst/>
          </a:prstGeom>
          <a:solidFill>
            <a:srgbClr val="6FBC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170205" y="3325686"/>
            <a:ext cx="32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a Dataset</a:t>
            </a:r>
            <a:endParaRPr sz="2300"/>
          </a:p>
        </p:txBody>
      </p:sp>
      <p:sp>
        <p:nvSpPr>
          <p:cNvPr id="187" name="Google Shape;187;p20"/>
          <p:cNvSpPr/>
          <p:nvPr/>
        </p:nvSpPr>
        <p:spPr>
          <a:xfrm>
            <a:off x="196651" y="3959025"/>
            <a:ext cx="224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/>
              <a:t>Criteria:</a:t>
            </a:r>
            <a:endParaRPr sz="1600"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-FR" sz="1600"/>
              <a:t>many languages </a:t>
            </a:r>
            <a:endParaRPr sz="1600"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-FR" sz="1600"/>
              <a:t>many entries/lang</a:t>
            </a:r>
            <a:endParaRPr sz="1600"/>
          </a:p>
        </p:txBody>
      </p:sp>
      <p:sp>
        <p:nvSpPr>
          <p:cNvPr id="188" name="Google Shape;188;p20"/>
          <p:cNvSpPr/>
          <p:nvPr/>
        </p:nvSpPr>
        <p:spPr>
          <a:xfrm>
            <a:off x="170203" y="322238"/>
            <a:ext cx="494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A1C854"/>
                </a:solidFill>
                <a:latin typeface="Roboto"/>
                <a:ea typeface="Roboto"/>
                <a:cs typeface="Roboto"/>
                <a:sym typeface="Roboto"/>
              </a:rPr>
              <a:t>The Task</a:t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 rot="2606213">
            <a:off x="2843807" y="3495029"/>
            <a:ext cx="432048" cy="432048"/>
          </a:xfrm>
          <a:prstGeom prst="flowChartProcess">
            <a:avLst/>
          </a:prstGeom>
          <a:solidFill>
            <a:srgbClr val="6FBC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 rot="2606213">
            <a:off x="5903640" y="3544026"/>
            <a:ext cx="432048" cy="432048"/>
          </a:xfrm>
          <a:prstGeom prst="flowChartProcess">
            <a:avLst/>
          </a:prstGeom>
          <a:solidFill>
            <a:srgbClr val="CCE0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626454" y="6453325"/>
            <a:ext cx="327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796F65"/>
                </a:solidFill>
                <a:latin typeface="Roboto"/>
                <a:ea typeface="Roboto"/>
                <a:cs typeface="Roboto"/>
                <a:sym typeface="Roboto"/>
              </a:rPr>
              <a:t>Language Detection with Machine Learning</a:t>
            </a:r>
            <a:endParaRPr sz="1000">
              <a:solidFill>
                <a:srgbClr val="796F6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96F6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3422980" y="3325686"/>
            <a:ext cx="32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 a Model</a:t>
            </a:r>
            <a:endParaRPr sz="2300"/>
          </a:p>
        </p:txBody>
      </p:sp>
      <p:sp>
        <p:nvSpPr>
          <p:cNvPr id="193" name="Google Shape;193;p20"/>
          <p:cNvSpPr/>
          <p:nvPr/>
        </p:nvSpPr>
        <p:spPr>
          <a:xfrm>
            <a:off x="3449422" y="3986334"/>
            <a:ext cx="177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sklearn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Naive Bayes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6483205" y="3325698"/>
            <a:ext cx="32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Detect a Language</a:t>
            </a:r>
            <a:endParaRPr sz="2300"/>
          </a:p>
        </p:txBody>
      </p:sp>
      <p:sp>
        <p:nvSpPr>
          <p:cNvPr id="195" name="Google Shape;195;p20"/>
          <p:cNvSpPr/>
          <p:nvPr/>
        </p:nvSpPr>
        <p:spPr>
          <a:xfrm>
            <a:off x="6355000" y="3986350"/>
            <a:ext cx="255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INPUT (X): Text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OUTPUT (y): Language</a:t>
            </a:r>
            <a:endParaRPr/>
          </a:p>
        </p:txBody>
      </p:sp>
      <p:sp>
        <p:nvSpPr>
          <p:cNvPr id="196" name="Google Shape;196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0" y="-27384"/>
            <a:ext cx="9144000" cy="6885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-1971600"/>
            <a:ext cx="8401955" cy="1012543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>
            <p:ph type="ctrTitle"/>
          </p:nvPr>
        </p:nvSpPr>
        <p:spPr>
          <a:xfrm>
            <a:off x="2195725" y="2996950"/>
            <a:ext cx="4076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lang="fr-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Code</a:t>
            </a:r>
            <a:endParaRPr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07504" y="963929"/>
            <a:ext cx="22323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9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42" y="5612588"/>
            <a:ext cx="1321558" cy="12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/>
          <p:nvPr/>
        </p:nvSpPr>
        <p:spPr>
          <a:xfrm>
            <a:off x="7729500" y="5685250"/>
            <a:ext cx="1414500" cy="1100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